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60"/>
    <p:restoredTop sz="96327"/>
  </p:normalViewPr>
  <p:slideViewPr>
    <p:cSldViewPr snapToGrid="0">
      <p:cViewPr varScale="1">
        <p:scale>
          <a:sx n="157" d="100"/>
          <a:sy n="157" d="100"/>
        </p:scale>
        <p:origin x="83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A7AC0-4333-9C41-B952-F729A3CBEA1D}" type="datetimeFigureOut">
              <a:rPr lang="en-US" smtClean="0"/>
              <a:t>9/10/22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49715-12E4-E544-9CC5-A7EAC54AB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10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49715-12E4-E544-9CC5-A7EAC54AB6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29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1305-9278-7547-98EA-4AD302126141}" type="datetimeFigureOut">
              <a:rPr lang="en-US" smtClean="0"/>
              <a:t>9/10/22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8D75-F5DC-E444-ACD0-FE1695098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1305-9278-7547-98EA-4AD302126141}" type="datetimeFigureOut">
              <a:rPr lang="en-US" smtClean="0"/>
              <a:t>9/10/22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8D75-F5DC-E444-ACD0-FE1695098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39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1305-9278-7547-98EA-4AD302126141}" type="datetimeFigureOut">
              <a:rPr lang="en-US" smtClean="0"/>
              <a:t>9/10/22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8D75-F5DC-E444-ACD0-FE1695098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12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1305-9278-7547-98EA-4AD302126141}" type="datetimeFigureOut">
              <a:rPr lang="en-US" smtClean="0"/>
              <a:t>9/10/22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8D75-F5DC-E444-ACD0-FE1695098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6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1305-9278-7547-98EA-4AD302126141}" type="datetimeFigureOut">
              <a:rPr lang="en-US" smtClean="0"/>
              <a:t>9/10/22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8D75-F5DC-E444-ACD0-FE1695098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53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1305-9278-7547-98EA-4AD302126141}" type="datetimeFigureOut">
              <a:rPr lang="en-US" smtClean="0"/>
              <a:t>9/10/22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8D75-F5DC-E444-ACD0-FE1695098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63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1305-9278-7547-98EA-4AD302126141}" type="datetimeFigureOut">
              <a:rPr lang="en-US" smtClean="0"/>
              <a:t>9/10/22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8D75-F5DC-E444-ACD0-FE169509802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244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1305-9278-7547-98EA-4AD302126141}" type="datetimeFigureOut">
              <a:rPr lang="en-US" smtClean="0"/>
              <a:t>9/10/22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8D75-F5DC-E444-ACD0-FE1695098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58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1305-9278-7547-98EA-4AD302126141}" type="datetimeFigureOut">
              <a:rPr lang="en-US" smtClean="0"/>
              <a:t>9/10/22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8D75-F5DC-E444-ACD0-FE1695098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38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1305-9278-7547-98EA-4AD302126141}" type="datetimeFigureOut">
              <a:rPr lang="en-US" smtClean="0"/>
              <a:t>9/10/22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8D75-F5DC-E444-ACD0-FE1695098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35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F331305-9278-7547-98EA-4AD302126141}" type="datetimeFigureOut">
              <a:rPr lang="en-US" smtClean="0"/>
              <a:t>9/10/22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8D75-F5DC-E444-ACD0-FE1695098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26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F331305-9278-7547-98EA-4AD302126141}" type="datetimeFigureOut">
              <a:rPr lang="en-US" smtClean="0"/>
              <a:t>9/10/22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2588D75-F5DC-E444-ACD0-FE1695098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1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neutrinos.fnal.gov/history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99A1C-CF6C-9FB8-88F8-466E439868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B3556-E5FA-965B-B984-7483533BF6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Historical Introduction to the Elementary Particles</a:t>
            </a:r>
          </a:p>
        </p:txBody>
      </p:sp>
    </p:spTree>
    <p:extLst>
      <p:ext uri="{BB962C8B-B14F-4D97-AF65-F5344CB8AC3E}">
        <p14:creationId xmlns:p14="http://schemas.microsoft.com/office/powerpoint/2010/main" val="3980284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E28AF-D545-B0DC-C87A-CFA08BD24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200" y="362019"/>
            <a:ext cx="7588273" cy="541990"/>
          </a:xfrm>
        </p:spPr>
        <p:txBody>
          <a:bodyPr>
            <a:normAutofit fontScale="90000"/>
          </a:bodyPr>
          <a:lstStyle/>
          <a:p>
            <a:r>
              <a:rPr lang="en-US" cap="small" dirty="0">
                <a:latin typeface="Arial" panose="020B0604020202020204" pitchFamily="34" charset="0"/>
                <a:cs typeface="Arial" panose="020B0604020202020204" pitchFamily="34" charset="0"/>
              </a:rPr>
              <a:t>Introduction to Elementary Particles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E087F-AC8B-083D-7037-8DE9DAA62A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8200" y="1339181"/>
                <a:ext cx="6871300" cy="3451028"/>
              </a:xfrm>
            </p:spPr>
            <p:txBody>
              <a:bodyPr/>
              <a:lstStyle/>
              <a:p>
                <a:r>
                  <a:rPr lang="en-US" b="1" dirty="0"/>
                  <a:t>The Eightfold Way (1961-1964)      </a:t>
                </a:r>
                <a:r>
                  <a:rPr lang="en-US" dirty="0"/>
                  <a:t>Murray Gell-Mann in 1961</a:t>
                </a:r>
              </a:p>
              <a:p>
                <a:r>
                  <a:rPr lang="en-US" dirty="0"/>
                  <a:t>Particles can be arranged according to their charge and strangeness.</a:t>
                </a:r>
              </a:p>
              <a:p>
                <a:r>
                  <a:rPr lang="en-US" dirty="0"/>
                  <a:t>This first figure shows the group of particles known as the baryon octet.  Their spin-parities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1/2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second figure (on the far right) shows the group of particles know as the meson octet.  They represent the 8 lightest mesons.  They are </a:t>
                </a:r>
                <a:r>
                  <a:rPr lang="en-US" b="1" i="1" dirty="0"/>
                  <a:t>pseudoscalars</a:t>
                </a:r>
                <a:r>
                  <a:rPr lang="en-US" dirty="0"/>
                  <a:t>, so their spin-parities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.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E087F-AC8B-083D-7037-8DE9DAA62A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8200" y="1339181"/>
                <a:ext cx="6871300" cy="3451028"/>
              </a:xfrm>
              <a:blipFill>
                <a:blip r:embed="rId2"/>
                <a:stretch>
                  <a:fillRect l="-738" t="-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D95E3D20-F05B-71CF-4B70-002955B61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614" y="3890749"/>
            <a:ext cx="3845951" cy="274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D63975D-A5FB-A64F-51C9-E61280A6A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614" y="969324"/>
            <a:ext cx="3867528" cy="263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7: Ten baryons with the spin 3/2 form the baryon decuplet ...">
            <a:extLst>
              <a:ext uri="{FF2B5EF4-FFF2-40B4-BE49-F238E27FC236}">
                <a16:creationId xmlns:a16="http://schemas.microsoft.com/office/drawing/2014/main" id="{5E352FD7-765B-2CBD-9F6A-113E3D6C0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499" y="3890750"/>
            <a:ext cx="3782769" cy="274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711076-90CB-996C-70B5-D55DEC8DD06A}"/>
                  </a:ext>
                </a:extLst>
              </p:cNvPr>
              <p:cNvSpPr txBox="1"/>
              <p:nvPr/>
            </p:nvSpPr>
            <p:spPr>
              <a:xfrm>
                <a:off x="358432" y="4237494"/>
                <a:ext cx="3220369" cy="552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Baryon Decuplet 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711076-90CB-996C-70B5-D55DEC8DD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32" y="4237494"/>
                <a:ext cx="3220369" cy="552715"/>
              </a:xfrm>
              <a:prstGeom prst="rect">
                <a:avLst/>
              </a:prstGeom>
              <a:blipFill>
                <a:blip r:embed="rId6"/>
                <a:stretch>
                  <a:fillRect l="-1575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44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235D9FC-C11C-05EF-263E-48CFFD6FE2E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75073" y="362020"/>
                <a:ext cx="6341364" cy="510817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cap="small" dirty="0" smtClean="0">
                        <a:latin typeface="Cambria Math" panose="02040503050406030204" pitchFamily="18" charset="0"/>
                      </a:rPr>
                      <m:t>𝐼𝑛𝑡𝑟𝑜𝑑𝑢𝑐𝑡𝑖𝑜𝑛</m:t>
                    </m:r>
                    <m:r>
                      <a:rPr lang="en-US" sz="2400" i="1" cap="small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cap="small" dirty="0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2400" i="1" cap="small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cap="small" dirty="0"/>
                  <a:t>Elementary Particles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235D9FC-C11C-05EF-263E-48CFFD6FE2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75073" y="362020"/>
                <a:ext cx="6341364" cy="510817"/>
              </a:xfrm>
              <a:blipFill>
                <a:blip r:embed="rId2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B11270-86A9-2C2A-853C-5585149A68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5073" y="1567779"/>
                <a:ext cx="5239927" cy="4521293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The Quark Model</a:t>
                </a:r>
              </a:p>
              <a:p>
                <a:r>
                  <a:rPr lang="en-US" dirty="0"/>
                  <a:t>The Eightfold Way</a:t>
                </a:r>
              </a:p>
              <a:p>
                <a:r>
                  <a:rPr lang="en-US" dirty="0"/>
                  <a:t>Every baryon is composed of 3 quarks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𝑞𝑞𝑞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Every meson is composed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These early models were built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quarks.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b="1" dirty="0"/>
                  <a:t>The November Revolution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quarks.</a:t>
                </a:r>
              </a:p>
              <a:p>
                <a:r>
                  <a:rPr lang="en-US" dirty="0"/>
                  <a:t>Four quarks paired with four leptons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B11270-86A9-2C2A-853C-5585149A68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5073" y="1567779"/>
                <a:ext cx="5239927" cy="4521293"/>
              </a:xfrm>
              <a:blipFill>
                <a:blip r:embed="rId3"/>
                <a:stretch>
                  <a:fillRect l="-725" t="-560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11904F8-D498-4629-DAD0-6C8EEE083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509" y="1567779"/>
            <a:ext cx="6243188" cy="318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67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DA0D5-5BE2-B8E1-2927-E7B48CF99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980" y="479171"/>
            <a:ext cx="6678195" cy="419046"/>
          </a:xfrm>
        </p:spPr>
        <p:txBody>
          <a:bodyPr>
            <a:normAutofit fontScale="90000"/>
          </a:bodyPr>
          <a:lstStyle/>
          <a:p>
            <a:r>
              <a:rPr lang="en-US" cap="small" dirty="0"/>
              <a:t>Introduction to Elementary Particles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EFF382-DCBB-09C2-7B15-1A6129F752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8980" y="1569896"/>
                <a:ext cx="6346422" cy="3101983"/>
              </a:xfrm>
            </p:spPr>
            <p:txBody>
              <a:bodyPr/>
              <a:lstStyle/>
              <a:p>
                <a:r>
                  <a:rPr lang="en-US" b="1" dirty="0"/>
                  <a:t>Similar methods are used to search for constituent particles inside of composite particles.</a:t>
                </a:r>
                <a:br>
                  <a:rPr lang="en-US" b="1" dirty="0"/>
                </a:br>
                <a:endParaRPr lang="en-US" b="1" dirty="0"/>
              </a:p>
              <a:p>
                <a:r>
                  <a:rPr lang="en-US" b="1" dirty="0"/>
                  <a:t>Atomic physics</a:t>
                </a:r>
                <a:br>
                  <a:rPr lang="en-US" dirty="0"/>
                </a:br>
                <a:r>
                  <a:rPr lang="en-US" dirty="0"/>
                  <a:t>Scattering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particles off gold atoms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Pre>
                          <m:sPre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79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197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𝐴𝑢</m:t>
                            </m:r>
                          </m:e>
                        </m:sPre>
                      </m:e>
                    </m:d>
                  </m:oMath>
                </a14:m>
                <a:r>
                  <a:rPr lang="en-US" dirty="0"/>
                  <a:t>       (4-5 MeV)</a:t>
                </a:r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  <a:p>
                <a:r>
                  <a:rPr lang="en-US" b="1" dirty="0"/>
                  <a:t>Nuclear physics</a:t>
                </a:r>
                <a:br>
                  <a:rPr lang="en-US" b="1" dirty="0"/>
                </a:br>
                <a:r>
                  <a:rPr lang="en-US" dirty="0"/>
                  <a:t>Scattering electrons off protons    (7-17 GeV)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EFF382-DCBB-09C2-7B15-1A6129F752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8980" y="1569896"/>
                <a:ext cx="6346422" cy="3101983"/>
              </a:xfrm>
              <a:blipFill>
                <a:blip r:embed="rId2"/>
                <a:stretch>
                  <a:fillRect l="-600" t="-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A361703-B89B-D39A-0E2A-BA924AA1E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402" y="1690255"/>
            <a:ext cx="5230501" cy="31662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51CB39-DD7A-822A-A8D4-45ECEFC66715}"/>
              </a:ext>
            </a:extLst>
          </p:cNvPr>
          <p:cNvSpPr txBox="1"/>
          <p:nvPr/>
        </p:nvSpPr>
        <p:spPr>
          <a:xfrm>
            <a:off x="8094085" y="5373111"/>
            <a:ext cx="2823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no substructure is present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95C2DCE-7552-D61D-08A4-3AAAF45BA91C}"/>
              </a:ext>
            </a:extLst>
          </p:cNvPr>
          <p:cNvCxnSpPr>
            <a:cxnSpLocks/>
          </p:cNvCxnSpPr>
          <p:nvPr/>
        </p:nvCxnSpPr>
        <p:spPr>
          <a:xfrm flipH="1" flipV="1">
            <a:off x="8407625" y="3973189"/>
            <a:ext cx="525982" cy="1399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F826161-3DC5-F6F3-AC47-056EF8E8BADE}"/>
              </a:ext>
            </a:extLst>
          </p:cNvPr>
          <p:cNvCxnSpPr>
            <a:cxnSpLocks/>
          </p:cNvCxnSpPr>
          <p:nvPr/>
        </p:nvCxnSpPr>
        <p:spPr>
          <a:xfrm flipV="1">
            <a:off x="9985572" y="4037926"/>
            <a:ext cx="906308" cy="1335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8BBCA70-AFD7-506F-19B0-C5CE6E45F1DE}"/>
              </a:ext>
            </a:extLst>
          </p:cNvPr>
          <p:cNvSpPr txBox="1"/>
          <p:nvPr/>
        </p:nvSpPr>
        <p:spPr>
          <a:xfrm>
            <a:off x="8543552" y="3443379"/>
            <a:ext cx="761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observed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04BAC4-C086-3F16-2CAA-A5C0FD27EB5C}"/>
              </a:ext>
            </a:extLst>
          </p:cNvPr>
          <p:cNvSpPr txBox="1"/>
          <p:nvPr/>
        </p:nvSpPr>
        <p:spPr>
          <a:xfrm>
            <a:off x="10971401" y="3429000"/>
            <a:ext cx="761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observed</a:t>
            </a:r>
          </a:p>
        </p:txBody>
      </p:sp>
    </p:spTree>
    <p:extLst>
      <p:ext uri="{BB962C8B-B14F-4D97-AF65-F5344CB8AC3E}">
        <p14:creationId xmlns:p14="http://schemas.microsoft.com/office/powerpoint/2010/main" val="2174720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890CE-336B-423B-C96D-A662AE7A7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199" y="310065"/>
            <a:ext cx="6528400" cy="500426"/>
          </a:xfrm>
        </p:spPr>
        <p:txBody>
          <a:bodyPr>
            <a:normAutofit fontScale="90000"/>
          </a:bodyPr>
          <a:lstStyle/>
          <a:p>
            <a:r>
              <a:rPr lang="en-US" cap="small" dirty="0"/>
              <a:t>Introduction Elementary Particles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241581-459A-84E1-85CE-E30CBD3147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8199" y="1474262"/>
                <a:ext cx="6158190" cy="3101983"/>
              </a:xfrm>
            </p:spPr>
            <p:txBody>
              <a:bodyPr/>
              <a:lstStyle/>
              <a:p>
                <a:r>
                  <a:rPr lang="en-US" dirty="0"/>
                  <a:t>Intermediate Vector Bosons (1983)     UA1 Experiment</a:t>
                </a:r>
              </a:p>
              <a:p>
                <a:r>
                  <a:rPr lang="en-US" dirty="0"/>
                  <a:t>Charged Current     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b="0" dirty="0"/>
                  <a:t>      (1982)		80.4 MeV/c</a:t>
                </a:r>
                <a:r>
                  <a:rPr lang="en-US" b="0" baseline="30000" dirty="0"/>
                  <a:t>2</a:t>
                </a:r>
              </a:p>
              <a:p>
                <a:r>
                  <a:rPr lang="en-US" dirty="0"/>
                  <a:t>Neutral Current.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	    (1983)		91.2 MeV/c</a:t>
                </a:r>
                <a:r>
                  <a:rPr lang="en-US" baseline="30000" dirty="0"/>
                  <a:t>2</a:t>
                </a:r>
              </a:p>
              <a:p>
                <a:r>
                  <a:rPr lang="en-US" dirty="0"/>
                  <a:t>Nobel Prize (1984)    Carlo Rubbia and Simon van der Meer</a:t>
                </a:r>
              </a:p>
              <a:p>
                <a:r>
                  <a:rPr lang="en-US" dirty="0"/>
                  <a:t>These particles mediate the weak force.</a:t>
                </a:r>
              </a:p>
              <a:p>
                <a:r>
                  <a:rPr lang="en-US" dirty="0"/>
                  <a:t>These three particles, along with the photon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</m:oMath>
                </a14:m>
                <a:r>
                  <a:rPr lang="en-US" dirty="0"/>
                  <a:t> are the four particles mediating the electroweak force.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241581-459A-84E1-85CE-E30CBD3147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8199" y="1474262"/>
                <a:ext cx="6158190" cy="3101983"/>
              </a:xfrm>
              <a:blipFill>
                <a:blip r:embed="rId2"/>
                <a:stretch>
                  <a:fillRect l="-825" t="-1224" r="-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C6E11EBD-1496-6A0A-D553-9A439BADA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509" y="810491"/>
            <a:ext cx="1726044" cy="238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D51A953-3242-ED83-2B3D-9E69A73B2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563" y="810491"/>
            <a:ext cx="1558636" cy="240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0C6EE4-95F3-1D3F-C30B-C1F5ADEBF1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9027" y="4097016"/>
            <a:ext cx="5168900" cy="228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C12C65-EC63-3EBC-E273-FBC0BCD132A9}"/>
              </a:ext>
            </a:extLst>
          </p:cNvPr>
          <p:cNvSpPr txBox="1"/>
          <p:nvPr/>
        </p:nvSpPr>
        <p:spPr>
          <a:xfrm>
            <a:off x="7526029" y="3370227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Carlo Rubbia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840679-58C7-7BA9-3182-300A6D0C8859}"/>
              </a:ext>
            </a:extLst>
          </p:cNvPr>
          <p:cNvSpPr txBox="1"/>
          <p:nvPr/>
        </p:nvSpPr>
        <p:spPr>
          <a:xfrm>
            <a:off x="9368512" y="3364211"/>
            <a:ext cx="2079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Simon van der Meer</a:t>
            </a:r>
          </a:p>
        </p:txBody>
      </p:sp>
    </p:spTree>
    <p:extLst>
      <p:ext uri="{BB962C8B-B14F-4D97-AF65-F5344CB8AC3E}">
        <p14:creationId xmlns:p14="http://schemas.microsoft.com/office/powerpoint/2010/main" val="1484103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69A94-AEC9-4589-38D8-36A3EFDA6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29" y="523613"/>
            <a:ext cx="8350009" cy="500117"/>
          </a:xfrm>
        </p:spPr>
        <p:txBody>
          <a:bodyPr>
            <a:normAutofit fontScale="90000"/>
          </a:bodyPr>
          <a:lstStyle/>
          <a:p>
            <a:r>
              <a:rPr lang="en-US" cap="small" dirty="0">
                <a:latin typeface="Arial" panose="020B0604020202020204" pitchFamily="34" charset="0"/>
                <a:cs typeface="Arial" panose="020B0604020202020204" pitchFamily="34" charset="0"/>
              </a:rPr>
              <a:t>Introduction to the Elementary Particles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0CB1AF-B583-41E9-BA7E-61F3BF1095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329" y="1504983"/>
                <a:ext cx="8547156" cy="3848034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1.1     The Classical Era (1900 – 1924)</a:t>
                </a:r>
              </a:p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Rutherford Model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Thomson’s discovery of the electron and conjecture of the </a:t>
                </a:r>
                <a:b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plum-pudding model.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The plum-pudding model can only scatter heavy charged particles</a:t>
                </a:r>
                <a:b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(protons,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small angles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via multiple Coulomb scattering.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Instead, </a:t>
                </a:r>
                <a:r>
                  <a:rPr lang="en-US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large angle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scatters were observed by Geiger and Marsden,</a:t>
                </a:r>
                <a:b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students of Ernest Rutherford (1911).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0CB1AF-B583-41E9-BA7E-61F3BF1095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329" y="1504983"/>
                <a:ext cx="8547156" cy="3848034"/>
              </a:xfrm>
              <a:blipFill>
                <a:blip r:embed="rId2"/>
                <a:stretch>
                  <a:fillRect l="-445" t="-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Thomson's plum pudding model">
            <a:extLst>
              <a:ext uri="{FF2B5EF4-FFF2-40B4-BE49-F238E27FC236}">
                <a16:creationId xmlns:a16="http://schemas.microsoft.com/office/drawing/2014/main" id="{851F1737-3A77-B34D-B0E3-AD5E8947B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864" y="1504983"/>
            <a:ext cx="2873421" cy="212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utherford model | Definition &amp; Facts | Britannica">
            <a:extLst>
              <a:ext uri="{FF2B5EF4-FFF2-40B4-BE49-F238E27FC236}">
                <a16:creationId xmlns:a16="http://schemas.microsoft.com/office/drawing/2014/main" id="{E4CE6D1B-2662-8079-7C39-AAFA5E00E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685" y="4099187"/>
            <a:ext cx="36576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92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048D1-050A-4214-6376-A1FAAF0AC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641" y="514957"/>
            <a:ext cx="7848779" cy="552136"/>
          </a:xfrm>
        </p:spPr>
        <p:txBody>
          <a:bodyPr>
            <a:normAutofit fontScale="90000"/>
          </a:bodyPr>
          <a:lstStyle/>
          <a:p>
            <a:r>
              <a:rPr lang="en-US" cap="small" dirty="0"/>
              <a:t>Introduction to Elementary Particles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2ACA9E-513C-7496-2C5D-3FEE15F1EB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9154" y="1326692"/>
                <a:ext cx="7729728" cy="3101983"/>
              </a:xfrm>
            </p:spPr>
            <p:txBody>
              <a:bodyPr/>
              <a:lstStyle/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1.2     The Photon (1900-1924)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The photon 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                        Light comes in quantized packets of energy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=6.626 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34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J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⋅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Photoelectric Effect      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Compton Scattering</a:t>
                </a:r>
                <a:br>
                  <a:rPr lang="en-US" dirty="0"/>
                </a:br>
                <a:r>
                  <a:rPr lang="en-US" dirty="0"/>
                  <a:t>          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2ACA9E-513C-7496-2C5D-3FEE15F1EB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9154" y="1326692"/>
                <a:ext cx="7729728" cy="3101983"/>
              </a:xfrm>
              <a:blipFill>
                <a:blip r:embed="rId2"/>
                <a:stretch>
                  <a:fillRect l="-493" t="-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CC89D18-B745-9D64-DED6-EEC4CD666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009" y="2790375"/>
            <a:ext cx="5446011" cy="25454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CB67C48-1613-0D56-8FE0-54BAA842D741}"/>
                  </a:ext>
                </a:extLst>
              </p:cNvPr>
              <p:cNvSpPr txBox="1"/>
              <p:nvPr/>
            </p:nvSpPr>
            <p:spPr>
              <a:xfrm>
                <a:off x="974134" y="4063084"/>
                <a:ext cx="208970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CB67C48-1613-0D56-8FE0-54BAA842D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134" y="4063084"/>
                <a:ext cx="2089701" cy="369332"/>
              </a:xfrm>
              <a:prstGeom prst="rect">
                <a:avLst/>
              </a:prstGeom>
              <a:blipFill>
                <a:blip r:embed="rId4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2838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69A94-AEC9-4589-38D8-36A3EFDA6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797" y="534323"/>
            <a:ext cx="7583561" cy="422427"/>
          </a:xfrm>
        </p:spPr>
        <p:txBody>
          <a:bodyPr>
            <a:noAutofit/>
          </a:bodyPr>
          <a:lstStyle/>
          <a:p>
            <a:r>
              <a:rPr lang="en-US" sz="2400" cap="small" dirty="0">
                <a:latin typeface="Arial" panose="020B0604020202020204" pitchFamily="34" charset="0"/>
                <a:cs typeface="Arial" panose="020B0604020202020204" pitchFamily="34" charset="0"/>
              </a:rPr>
              <a:t>Introduction to the Elementary Particles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0CB1AF-B583-41E9-BA7E-61F3BF1095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5034" y="1269070"/>
                <a:ext cx="6771672" cy="4607975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1.3   The Mesons (1934-1947)       </a:t>
                </a:r>
                <a:b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       What holds the nucleus together?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Yukawa (1934)    estimated that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300 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  compared to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≈140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𝑀𝑒𝑉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came to be known as a </a:t>
                </a:r>
                <a:r>
                  <a:rPr lang="en-US" sz="1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meson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(middle-weight particle) – transmitter of the strong force.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Another middle-weight particle (?) — the muon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=105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𝑀𝑒𝑣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muon was later discovered to be a </a:t>
                </a:r>
                <a:r>
                  <a:rPr lang="en-US" sz="1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lepton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(light-weight particle).  It was not a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particle.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800">
                    <a:latin typeface="Arial" panose="020B0604020202020204" pitchFamily="34" charset="0"/>
                    <a:cs typeface="Arial" panose="020B0604020202020204" pitchFamily="34" charset="0"/>
                  </a:rPr>
                  <a:t>Cosmic rays 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produced both kinds of particles   </a:t>
                </a:r>
                <a:b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 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)     1947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However, it was the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-meson that exhibited all the right properties of a </a:t>
                </a:r>
                <a:r>
                  <a:rPr lang="en-US" sz="1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nuclear exchange particle 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(e.g., mass, and strong interactions).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0CB1AF-B583-41E9-BA7E-61F3BF1095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5034" y="1269070"/>
                <a:ext cx="6771672" cy="4607975"/>
              </a:xfrm>
              <a:blipFill>
                <a:blip r:embed="rId2"/>
                <a:stretch>
                  <a:fillRect l="-562" t="-1923" r="-1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879398A9-0D0D-4901-BDDF-B3D93CECA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6706" y="964692"/>
            <a:ext cx="3986784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1FEC3B-E514-4E21-B2CB-7903A7356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1298" y="1128683"/>
            <a:ext cx="365760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1C3B66-0F0E-5EA4-5B40-79DB64712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7327" y="1269070"/>
            <a:ext cx="1658265" cy="427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02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E6F27-E8D5-B30A-EBAF-ECC1627A7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950" y="411520"/>
            <a:ext cx="7070519" cy="706453"/>
          </a:xfrm>
        </p:spPr>
        <p:txBody>
          <a:bodyPr>
            <a:normAutofit fontScale="90000"/>
          </a:bodyPr>
          <a:lstStyle/>
          <a:p>
            <a:r>
              <a:rPr lang="en-US" cap="small" dirty="0"/>
              <a:t>Introduction to Elementary Particles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F5A3DD-67A7-B421-021B-3271522A39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4131" y="1434351"/>
                <a:ext cx="7070519" cy="502599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1.4   Antiparticles (1930-1956)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Dirac equation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makes an astounding prediction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 antiparticles.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Dirac’s formulation of Relativistic Quantum Mechanics was incomplete without the introduction of antiparticles.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Antiparticles have the same mass as particles, but opposite charge: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 =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 = 938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𝑀𝑒𝑉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       and   </a:t>
                </a:r>
                <a:r>
                  <a:rPr lang="en-US" dirty="0"/>
                  <a:t>    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 =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 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/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Discovery of the positron by Anderson in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1931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b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Discovery of the antiproton by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Segrè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and Chamberlain in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1955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Crossing Symmetry: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    and   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Some particles are their own antiparticles: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𝛾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b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and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Antiparticles-Particles annihilate each other:</a:t>
                </a:r>
                <a:b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F5A3DD-67A7-B421-021B-3271522A39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131" y="1434351"/>
                <a:ext cx="7070519" cy="5025998"/>
              </a:xfrm>
              <a:blipFill>
                <a:blip r:embed="rId2"/>
                <a:stretch>
                  <a:fillRect l="-538" t="-1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671CC1C-E342-4F1E-5101-2F8368E06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193" y="1534459"/>
            <a:ext cx="3176314" cy="1769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159D2B-C72C-4D5B-4024-7A0F1FE563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650" y="3872506"/>
            <a:ext cx="4089400" cy="2019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27B053-E9FC-ECBD-BB6E-AFD79E337C81}"/>
              </a:ext>
            </a:extLst>
          </p:cNvPr>
          <p:cNvSpPr txBox="1"/>
          <p:nvPr/>
        </p:nvSpPr>
        <p:spPr>
          <a:xfrm>
            <a:off x="7413024" y="6091017"/>
            <a:ext cx="4737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Discovery of the positron in a cloud chamber</a:t>
            </a:r>
          </a:p>
        </p:txBody>
      </p:sp>
    </p:spTree>
    <p:extLst>
      <p:ext uri="{BB962C8B-B14F-4D97-AF65-F5344CB8AC3E}">
        <p14:creationId xmlns:p14="http://schemas.microsoft.com/office/powerpoint/2010/main" val="2227388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984E7-48E5-3C12-7D02-99810BFA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244" y="254687"/>
            <a:ext cx="7117259" cy="530621"/>
          </a:xfrm>
        </p:spPr>
        <p:txBody>
          <a:bodyPr>
            <a:normAutofit fontScale="90000"/>
          </a:bodyPr>
          <a:lstStyle/>
          <a:p>
            <a:r>
              <a:rPr lang="en-US" cap="small" dirty="0"/>
              <a:t>Introduction to Elementary Particles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B64610-BDC9-F6E8-9E9B-CFF350DD42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8397" y="1433187"/>
                <a:ext cx="7729728" cy="5170126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1.5  Neutrinos. (1930-1962)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decay of a heavy nucleus (A) into a lighter nucleus (B)</a:t>
                </a:r>
              </a:p>
              <a:p>
                <a:pPr marL="0" indent="0">
                  <a:buNone/>
                </a:pPr>
                <a:r>
                  <a:rPr lang="en-US" b="0" dirty="0"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(2-body decay)</a:t>
                </a:r>
                <a:b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                  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𝐴</m:t>
                                </m:r>
                              </m:sub>
                            </m:sSub>
                          </m:den>
                        </m:f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a single fixed energy for the electron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The reaction: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Pre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83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210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 </m:t>
                        </m:r>
                        <m:sPre>
                          <m:sPre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84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210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𝑃𝑜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sPre>
                      </m:e>
                    </m:sPre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Technically, this is due to: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   (a 3-body decay)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and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for the 2-body decay are:</a:t>
                </a:r>
                <a:b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b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b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However, there is not a single, fixed energy for this decay as seen in the graph on the right.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B64610-BDC9-F6E8-9E9B-CFF350DD42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8397" y="1433187"/>
                <a:ext cx="7729728" cy="5170126"/>
              </a:xfrm>
              <a:blipFill>
                <a:blip r:embed="rId3"/>
                <a:stretch>
                  <a:fillRect l="-492" t="-490" r="-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Spectrum of Beta Particles | nuclear-power.com">
            <a:extLst>
              <a:ext uri="{FF2B5EF4-FFF2-40B4-BE49-F238E27FC236}">
                <a16:creationId xmlns:a16="http://schemas.microsoft.com/office/drawing/2014/main" id="{0DAD2712-39A1-08B4-D6D9-286B17F5A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878" y="1543559"/>
            <a:ext cx="3910178" cy="311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68DEFE-03F6-89E9-395B-0FE9E3E74795}"/>
                  </a:ext>
                </a:extLst>
              </p:cNvPr>
              <p:cNvSpPr txBox="1"/>
              <p:nvPr/>
            </p:nvSpPr>
            <p:spPr>
              <a:xfrm>
                <a:off x="2218636" y="4334895"/>
                <a:ext cx="186204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1.161 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MeV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=0.650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MeV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68DEFE-03F6-89E9-395B-0FE9E3E74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636" y="4334895"/>
                <a:ext cx="1862048" cy="646331"/>
              </a:xfrm>
              <a:prstGeom prst="rect">
                <a:avLst/>
              </a:prstGeom>
              <a:blipFill>
                <a:blip r:embed="rId5"/>
                <a:stretch>
                  <a:fillRect t="-3846" r="-1351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4852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295C1-2CF4-37AE-0493-1FEAE29AA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88" y="292663"/>
            <a:ext cx="7419640" cy="588686"/>
          </a:xfrm>
        </p:spPr>
        <p:txBody>
          <a:bodyPr>
            <a:normAutofit fontScale="90000"/>
          </a:bodyPr>
          <a:lstStyle/>
          <a:p>
            <a:r>
              <a:rPr lang="en-US" cap="small" dirty="0"/>
              <a:t>Introduction to Elementary Particles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BDA905-980E-1EE1-2966-067D95F625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1488" y="1338053"/>
                <a:ext cx="7729728" cy="310198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decay chain</a:t>
                </a: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Pions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were first observed in cosmic rays using photographic emulsions (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Blau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Wambacher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 in the Austrian Alps.   Cecil Powell (1947) observes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decay. 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Pions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come to rest, and muons come to rest.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However, there are missing neutral particles.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𝜈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’s (??)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      and then,  .  .  .  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  .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2-body  vs.  3-body decay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BDA905-980E-1EE1-2966-067D95F625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1488" y="1338053"/>
                <a:ext cx="7729728" cy="3101983"/>
              </a:xfrm>
              <a:blipFill>
                <a:blip r:embed="rId2"/>
                <a:stretch>
                  <a:fillRect l="-493" t="-816" r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2AC67DA-B1CD-75B0-95BE-62746C0C3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302" y="292663"/>
            <a:ext cx="2328155" cy="593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19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7E19D-C0D1-93B0-B1B8-55B106A44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84" y="226562"/>
            <a:ext cx="6736594" cy="610720"/>
          </a:xfrm>
        </p:spPr>
        <p:txBody>
          <a:bodyPr>
            <a:normAutofit fontScale="90000"/>
          </a:bodyPr>
          <a:lstStyle/>
          <a:p>
            <a:r>
              <a:rPr lang="en-US" cap="small" dirty="0"/>
              <a:t>Introduction Elementary Particles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74F6F2-9BFB-5C4C-EABA-2761170546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3184" y="1227884"/>
                <a:ext cx="7729728" cy="5403554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First observations of neutrinos (1956) by Clyde Cowan and </a:t>
                </a:r>
                <a:br>
                  <a:rPr lang="en-US" b="1" dirty="0"/>
                </a:br>
                <a:r>
                  <a:rPr lang="en-US" b="1" dirty="0"/>
                  <a:t>  Fred </a:t>
                </a:r>
                <a:r>
                  <a:rPr lang="en-US" b="1" dirty="0" err="1"/>
                  <a:t>Reines</a:t>
                </a:r>
                <a:r>
                  <a:rPr lang="en-US" b="1" dirty="0"/>
                  <a:t>.</a:t>
                </a:r>
              </a:p>
              <a:p>
                <a:pPr lvl="1"/>
                <a:r>
                  <a:rPr lang="en-US" dirty="0">
                    <a:hlinkClick r:id="rId2"/>
                  </a:rPr>
                  <a:t>https://neutrinos.fnal.gov/history/</a:t>
                </a:r>
                <a:endParaRPr lang="en-US" dirty="0"/>
              </a:p>
              <a:p>
                <a:pPr lvl="1"/>
                <a:r>
                  <a:rPr lang="en-US" dirty="0"/>
                  <a:t>Nuclear Reactors make many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  Flux ~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 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p>
                    </m:sSup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𝑠𝑒𝑐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What was observed:      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→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      a two-fold trigger.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Neutrinos and Anti-neutrinos       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b="1" dirty="0"/>
                  <a:t>  and  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𝝂</m:t>
                            </m:r>
                          </m:e>
                        </m:acc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b="1" dirty="0"/>
                  <a:t>     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→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       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       </a:t>
                </a:r>
              </a:p>
              <a:p>
                <a:pPr lvl="1"/>
                <a:r>
                  <a:rPr lang="en-US" dirty="0"/>
                  <a:t>However,               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         </a:t>
                </a:r>
              </a:p>
              <a:p>
                <a:r>
                  <a:rPr lang="en-US" b="1" dirty="0"/>
                  <a:t>Conclusion,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𝝂</m:t>
                            </m:r>
                          </m:e>
                        </m:acc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  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b="1" dirty="0"/>
                  <a:t>.   There are two kinds of neutrinos.</a:t>
                </a:r>
              </a:p>
              <a:p>
                <a:pPr lvl="1"/>
                <a:r>
                  <a:rPr lang="en-US" dirty="0"/>
                  <a:t>Neutrinos have a low probability of interacting: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~ 6.3 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−44</m:t>
                        </m:r>
                      </m:sup>
                    </m:sSup>
                  </m:oMath>
                </a14:m>
                <a:r>
                  <a:rPr lang="en-US" dirty="0"/>
                  <a:t> cm</a:t>
                </a:r>
                <a:r>
                  <a:rPr lang="en-US" baseline="30000" dirty="0"/>
                  <a:t>2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74F6F2-9BFB-5C4C-EABA-2761170546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3184" y="1227884"/>
                <a:ext cx="7729728" cy="5403554"/>
              </a:xfrm>
              <a:blipFill>
                <a:blip r:embed="rId3"/>
                <a:stretch>
                  <a:fillRect l="-657" t="-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DC1803-95C7-99E6-19AD-A9D0DC6CC993}"/>
                  </a:ext>
                </a:extLst>
              </p:cNvPr>
              <p:cNvSpPr txBox="1"/>
              <p:nvPr/>
            </p:nvSpPr>
            <p:spPr>
              <a:xfrm>
                <a:off x="977386" y="3229297"/>
                <a:ext cx="3757311" cy="399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</m:t>
                      </m:r>
                      <m:sPre>
                        <m:sPre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108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Pre>
                            <m:sPre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109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 </m:t>
                              </m:r>
                              <m:sPre>
                                <m:sPre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/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109</m:t>
                                  </m:r>
                                </m:sup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sPr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sPre>
                        </m:e>
                      </m:sPre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DC1803-95C7-99E6-19AD-A9D0DC6CC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386" y="3229297"/>
                <a:ext cx="3757311" cy="399405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DD07A5-1D70-35E2-BFE1-534004641AA9}"/>
                  </a:ext>
                </a:extLst>
              </p:cNvPr>
              <p:cNvSpPr txBox="1"/>
              <p:nvPr/>
            </p:nvSpPr>
            <p:spPr>
              <a:xfrm>
                <a:off x="5107162" y="3217314"/>
                <a:ext cx="1695079" cy="403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→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DD07A5-1D70-35E2-BFE1-534004641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162" y="3217314"/>
                <a:ext cx="1695079" cy="403124"/>
              </a:xfrm>
              <a:prstGeom prst="rect">
                <a:avLst/>
              </a:prstGeom>
              <a:blipFill>
                <a:blip r:embed="rId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>
            <a:extLst>
              <a:ext uri="{FF2B5EF4-FFF2-40B4-BE49-F238E27FC236}">
                <a16:creationId xmlns:a16="http://schemas.microsoft.com/office/drawing/2014/main" id="{94D7817F-E372-5F3C-337B-41799EF8C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82" y="494352"/>
            <a:ext cx="3629034" cy="44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039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C0E52-8035-3B8D-5854-6407B21FA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472" y="468933"/>
            <a:ext cx="6965406" cy="468913"/>
          </a:xfrm>
        </p:spPr>
        <p:txBody>
          <a:bodyPr>
            <a:normAutofit fontScale="90000"/>
          </a:bodyPr>
          <a:lstStyle/>
          <a:p>
            <a:r>
              <a:rPr lang="en-US" cap="small" dirty="0">
                <a:latin typeface="Arial" panose="020B0604020202020204" pitchFamily="34" charset="0"/>
                <a:cs typeface="Arial" panose="020B0604020202020204" pitchFamily="34" charset="0"/>
              </a:rPr>
              <a:t>Introduction to Elementary Particles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FC0FE3-1D36-4F0B-C4A9-15DD29678F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0471" y="1503306"/>
                <a:ext cx="6629344" cy="5147586"/>
              </a:xfrm>
            </p:spPr>
            <p:txBody>
              <a:bodyPr/>
              <a:lstStyle/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Strange Particles  (1947 – 1960)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observed by Rochester and Butler (1947)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   Observed by Brown (1949)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Λ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       Observed by Anderson (1950)</a:t>
                </a:r>
                <a:b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Quark Composition--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 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𝑢𝑑𝑠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e>
                        </m:acc>
                      </m:e>
                    </m:d>
                  </m:oMath>
                </a14:m>
                <a:b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Conservation of Baryon Number  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  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      and      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→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    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𝐾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Different patterns arise, and can be explained by the quark model.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     has the following quark content</a:t>
                </a:r>
                <a:b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                          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𝑢𝑢𝑑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 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𝑑𝑑𝑠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Λ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  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𝑢𝑑𝑠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𝑢𝑢𝑑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FC0FE3-1D36-4F0B-C4A9-15DD29678F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0471" y="1503306"/>
                <a:ext cx="6629344" cy="5147586"/>
              </a:xfrm>
              <a:blipFill>
                <a:blip r:embed="rId2"/>
                <a:stretch>
                  <a:fillRect l="-574" t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7E6BADC-35CE-8960-7DED-3AAAEA198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442" y="1578708"/>
            <a:ext cx="4711204" cy="295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9971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{DEB4D3A9-B526-164D-8376-1E23ACA5AE4B}tf10001120</Template>
  <TotalTime>991</TotalTime>
  <Words>1148</Words>
  <Application>Microsoft Macintosh PowerPoint</Application>
  <PresentationFormat>Widescreen</PresentationFormat>
  <Paragraphs>109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 Math</vt:lpstr>
      <vt:lpstr>Gill Sans MT</vt:lpstr>
      <vt:lpstr>Parcel</vt:lpstr>
      <vt:lpstr>Chapter 1</vt:lpstr>
      <vt:lpstr>Introduction to the Elementary Particles</vt:lpstr>
      <vt:lpstr>Introduction to Elementary Particles</vt:lpstr>
      <vt:lpstr>Introduction to the Elementary Particles</vt:lpstr>
      <vt:lpstr>Introduction to Elementary Particles</vt:lpstr>
      <vt:lpstr>Introduction to Elementary Particles</vt:lpstr>
      <vt:lpstr>Introduction to Elementary Particles</vt:lpstr>
      <vt:lpstr>Introduction Elementary Particles</vt:lpstr>
      <vt:lpstr>Introduction to Elementary Particles</vt:lpstr>
      <vt:lpstr>Introduction to Elementary Particles</vt:lpstr>
      <vt:lpstr>Introduction to Elementary Particles</vt:lpstr>
      <vt:lpstr>Introduction to Elementary Particles</vt:lpstr>
      <vt:lpstr>Introduction Elementary Particles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Smith, Darrel W.</dc:creator>
  <cp:lastModifiedBy>Smith, Darrel W.</cp:lastModifiedBy>
  <cp:revision>33</cp:revision>
  <dcterms:created xsi:type="dcterms:W3CDTF">2022-08-18T00:06:11Z</dcterms:created>
  <dcterms:modified xsi:type="dcterms:W3CDTF">2022-09-11T02:41:33Z</dcterms:modified>
</cp:coreProperties>
</file>